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170" r:id="rId1"/>
  </p:sldMasterIdLst>
  <p:sldIdLst>
    <p:sldId id="271" r:id="rId2"/>
    <p:sldId id="268" r:id="rId3"/>
    <p:sldId id="264" r:id="rId4"/>
    <p:sldId id="257" r:id="rId5"/>
    <p:sldId id="258" r:id="rId6"/>
    <p:sldId id="261" r:id="rId7"/>
    <p:sldId id="270" r:id="rId8"/>
    <p:sldId id="259" r:id="rId9"/>
    <p:sldId id="263" r:id="rId10"/>
    <p:sldId id="260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22" autoAdjust="0"/>
    <p:restoredTop sz="94660"/>
  </p:normalViewPr>
  <p:slideViewPr>
    <p:cSldViewPr snapToGrid="0">
      <p:cViewPr varScale="1">
        <p:scale>
          <a:sx n="128" d="100"/>
          <a:sy n="128" d="100"/>
        </p:scale>
        <p:origin x="38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E48FE-8F93-4F43-B62C-1824A4AB7ECC}" type="datetimeFigureOut">
              <a:rPr lang="en-US" smtClean="0"/>
              <a:t>3/7/20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07976-56F5-4159-8E12-ACD5DA9E19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488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E48FE-8F93-4F43-B62C-1824A4AB7ECC}" type="datetimeFigureOut">
              <a:rPr lang="en-US" smtClean="0"/>
              <a:t>3/7/20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07976-56F5-4159-8E12-ACD5DA9E19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874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E48FE-8F93-4F43-B62C-1824A4AB7ECC}" type="datetimeFigureOut">
              <a:rPr lang="en-US" smtClean="0"/>
              <a:t>3/7/20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07976-56F5-4159-8E12-ACD5DA9E19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139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E48FE-8F93-4F43-B62C-1824A4AB7ECC}" type="datetimeFigureOut">
              <a:rPr lang="en-US" smtClean="0"/>
              <a:t>3/7/20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07976-56F5-4159-8E12-ACD5DA9E19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085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E48FE-8F93-4F43-B62C-1824A4AB7ECC}" type="datetimeFigureOut">
              <a:rPr lang="en-US" smtClean="0"/>
              <a:t>3/7/20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07976-56F5-4159-8E12-ACD5DA9E19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693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E48FE-8F93-4F43-B62C-1824A4AB7ECC}" type="datetimeFigureOut">
              <a:rPr lang="en-US" smtClean="0"/>
              <a:t>3/7/20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07976-56F5-4159-8E12-ACD5DA9E19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649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E48FE-8F93-4F43-B62C-1824A4AB7ECC}" type="datetimeFigureOut">
              <a:rPr lang="en-US" smtClean="0"/>
              <a:t>3/7/20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07976-56F5-4159-8E12-ACD5DA9E19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452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E48FE-8F93-4F43-B62C-1824A4AB7ECC}" type="datetimeFigureOut">
              <a:rPr lang="en-US" smtClean="0"/>
              <a:t>3/7/20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07976-56F5-4159-8E12-ACD5DA9E19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142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E48FE-8F93-4F43-B62C-1824A4AB7ECC}" type="datetimeFigureOut">
              <a:rPr lang="en-US" smtClean="0"/>
              <a:t>3/7/20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07976-56F5-4159-8E12-ACD5DA9E19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10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E48FE-8F93-4F43-B62C-1824A4AB7ECC}" type="datetimeFigureOut">
              <a:rPr lang="en-US" smtClean="0"/>
              <a:t>3/7/20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07976-56F5-4159-8E12-ACD5DA9E19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768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E48FE-8F93-4F43-B62C-1824A4AB7ECC}" type="datetimeFigureOut">
              <a:rPr lang="en-US" smtClean="0"/>
              <a:t>3/7/20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07976-56F5-4159-8E12-ACD5DA9E19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424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ECDE48FE-8F93-4F43-B62C-1824A4AB7ECC}" type="datetimeFigureOut">
              <a:rPr lang="en-US" smtClean="0"/>
              <a:t>3/7/20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F4107976-56F5-4159-8E12-ACD5DA9E19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8537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71" r:id="rId1"/>
    <p:sldLayoutId id="2147484172" r:id="rId2"/>
    <p:sldLayoutId id="2147484173" r:id="rId3"/>
    <p:sldLayoutId id="2147484174" r:id="rId4"/>
    <p:sldLayoutId id="2147484175" r:id="rId5"/>
    <p:sldLayoutId id="2147484176" r:id="rId6"/>
    <p:sldLayoutId id="2147484177" r:id="rId7"/>
    <p:sldLayoutId id="2147484178" r:id="rId8"/>
    <p:sldLayoutId id="2147484179" r:id="rId9"/>
    <p:sldLayoutId id="2147484180" r:id="rId10"/>
    <p:sldLayoutId id="2147484181" r:id="rId11"/>
  </p:sldLayoutIdLst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8A0681-EEBA-A446-B37E-3D07CBBAB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260" y="1683144"/>
            <a:ext cx="2774922" cy="3491712"/>
          </a:xfrm>
        </p:spPr>
        <p:txBody>
          <a:bodyPr>
            <a:normAutofit/>
          </a:bodyPr>
          <a:lstStyle/>
          <a:p>
            <a:br>
              <a:rPr lang="en-US" dirty="0"/>
            </a:br>
            <a:r>
              <a:rPr lang="en-US" dirty="0"/>
              <a:t>About Myself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CED781-8D61-8143-B56B-2E7530A4C9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61606" y="1683143"/>
            <a:ext cx="6627377" cy="3491713"/>
          </a:xfrm>
        </p:spPr>
        <p:txBody>
          <a:bodyPr>
            <a:normAutofit/>
          </a:bodyPr>
          <a:lstStyle/>
          <a:p>
            <a:r>
              <a:rPr lang="en-US"/>
              <a:t>Aamil Farooq</a:t>
            </a:r>
            <a:endParaRPr lang="en-US" dirty="0"/>
          </a:p>
          <a:p>
            <a:endParaRPr lang="en-US" dirty="0"/>
          </a:p>
          <a:p>
            <a:r>
              <a:rPr lang="en-US" dirty="0"/>
              <a:t>B. Tech. (CSE - Raj. University)</a:t>
            </a:r>
          </a:p>
          <a:p>
            <a:endParaRPr lang="en-US" dirty="0"/>
          </a:p>
          <a:p>
            <a:r>
              <a:rPr lang="en-US" dirty="0"/>
              <a:t>M. Tech. (CSE - IIIT Hyderabad)</a:t>
            </a:r>
          </a:p>
        </p:txBody>
      </p:sp>
    </p:spTree>
    <p:extLst>
      <p:ext uri="{BB962C8B-B14F-4D97-AF65-F5344CB8AC3E}">
        <p14:creationId xmlns:p14="http://schemas.microsoft.com/office/powerpoint/2010/main" val="2330717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- Common commands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76469651"/>
              </p:ext>
            </p:extLst>
          </p:nvPr>
        </p:nvGraphicFramePr>
        <p:xfrm>
          <a:off x="3868738" y="863600"/>
          <a:ext cx="7315204" cy="25958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657602">
                  <a:extLst>
                    <a:ext uri="{9D8B030D-6E8A-4147-A177-3AD203B41FA5}">
                      <a16:colId xmlns:a16="http://schemas.microsoft.com/office/drawing/2014/main" val="1675179699"/>
                    </a:ext>
                  </a:extLst>
                </a:gridCol>
                <a:gridCol w="3657602">
                  <a:extLst>
                    <a:ext uri="{9D8B030D-6E8A-4147-A177-3AD203B41FA5}">
                      <a16:colId xmlns:a16="http://schemas.microsoft.com/office/drawing/2014/main" val="194528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# </a:t>
                      </a:r>
                      <a:r>
                        <a:rPr lang="en-US" dirty="0" err="1"/>
                        <a:t>git</a:t>
                      </a:r>
                      <a:r>
                        <a:rPr lang="en-US" dirty="0"/>
                        <a:t> clone &lt;path&gt;</a:t>
                      </a:r>
                    </a:p>
                  </a:txBody>
                  <a:tcPr marL="63611" marR="63611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# </a:t>
                      </a:r>
                      <a:r>
                        <a:rPr lang="en-US" dirty="0" err="1"/>
                        <a:t>git</a:t>
                      </a:r>
                      <a:r>
                        <a:rPr lang="en-US" dirty="0"/>
                        <a:t> pull &lt;origin&gt; &lt;branch-name&gt;</a:t>
                      </a:r>
                    </a:p>
                  </a:txBody>
                  <a:tcPr marL="63611" marR="63611"/>
                </a:tc>
                <a:extLst>
                  <a:ext uri="{0D108BD9-81ED-4DB2-BD59-A6C34878D82A}">
                    <a16:rowId xmlns:a16="http://schemas.microsoft.com/office/drawing/2014/main" val="23210492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# </a:t>
                      </a:r>
                      <a:r>
                        <a:rPr lang="en-US" dirty="0" err="1"/>
                        <a:t>git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init</a:t>
                      </a:r>
                      <a:endParaRPr lang="en-US" dirty="0"/>
                    </a:p>
                  </a:txBody>
                  <a:tcPr marL="63611" marR="6361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# </a:t>
                      </a:r>
                      <a:r>
                        <a:rPr lang="en-US" dirty="0" err="1"/>
                        <a:t>git</a:t>
                      </a:r>
                      <a:r>
                        <a:rPr lang="en-US" dirty="0"/>
                        <a:t> branch &lt;options&gt;</a:t>
                      </a:r>
                    </a:p>
                  </a:txBody>
                  <a:tcPr marL="63611" marR="63611"/>
                </a:tc>
                <a:extLst>
                  <a:ext uri="{0D108BD9-81ED-4DB2-BD59-A6C34878D82A}">
                    <a16:rowId xmlns:a16="http://schemas.microsoft.com/office/drawing/2014/main" val="31002254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# </a:t>
                      </a:r>
                      <a:r>
                        <a:rPr lang="en-US" dirty="0" err="1"/>
                        <a:t>git</a:t>
                      </a:r>
                      <a:r>
                        <a:rPr lang="en-US" dirty="0"/>
                        <a:t> fetch &lt;repo-name&gt; &lt;options&gt;</a:t>
                      </a:r>
                    </a:p>
                  </a:txBody>
                  <a:tcPr marL="63611" marR="63611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# </a:t>
                      </a:r>
                      <a:r>
                        <a:rPr lang="en-US" dirty="0" err="1"/>
                        <a:t>git</a:t>
                      </a:r>
                      <a:r>
                        <a:rPr lang="en-US" dirty="0"/>
                        <a:t> push &lt;options&gt;</a:t>
                      </a:r>
                    </a:p>
                  </a:txBody>
                  <a:tcPr marL="63611" marR="63611"/>
                </a:tc>
                <a:extLst>
                  <a:ext uri="{0D108BD9-81ED-4DB2-BD59-A6C34878D82A}">
                    <a16:rowId xmlns:a16="http://schemas.microsoft.com/office/drawing/2014/main" val="21774649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# </a:t>
                      </a:r>
                      <a:r>
                        <a:rPr lang="en-US" dirty="0" err="1"/>
                        <a:t>git</a:t>
                      </a:r>
                      <a:r>
                        <a:rPr lang="en-US" dirty="0"/>
                        <a:t> checkout &lt;options&gt;</a:t>
                      </a:r>
                    </a:p>
                  </a:txBody>
                  <a:tcPr marL="63611" marR="63611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# </a:t>
                      </a:r>
                      <a:r>
                        <a:rPr lang="en-US" dirty="0" err="1"/>
                        <a:t>git</a:t>
                      </a:r>
                      <a:r>
                        <a:rPr lang="en-US" dirty="0"/>
                        <a:t> status &lt;options&gt;</a:t>
                      </a:r>
                    </a:p>
                  </a:txBody>
                  <a:tcPr marL="63611" marR="63611"/>
                </a:tc>
                <a:extLst>
                  <a:ext uri="{0D108BD9-81ED-4DB2-BD59-A6C34878D82A}">
                    <a16:rowId xmlns:a16="http://schemas.microsoft.com/office/drawing/2014/main" val="301576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# </a:t>
                      </a:r>
                      <a:r>
                        <a:rPr lang="en-US" dirty="0" err="1"/>
                        <a:t>git</a:t>
                      </a:r>
                      <a:r>
                        <a:rPr lang="en-US" dirty="0"/>
                        <a:t> add &lt;options&gt;</a:t>
                      </a:r>
                    </a:p>
                  </a:txBody>
                  <a:tcPr marL="63611" marR="63611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# </a:t>
                      </a:r>
                      <a:r>
                        <a:rPr lang="en-US" dirty="0" err="1"/>
                        <a:t>git</a:t>
                      </a:r>
                      <a:r>
                        <a:rPr lang="en-US" dirty="0"/>
                        <a:t> log &lt;options&gt;</a:t>
                      </a:r>
                    </a:p>
                  </a:txBody>
                  <a:tcPr marL="63611" marR="63611"/>
                </a:tc>
                <a:extLst>
                  <a:ext uri="{0D108BD9-81ED-4DB2-BD59-A6C34878D82A}">
                    <a16:rowId xmlns:a16="http://schemas.microsoft.com/office/drawing/2014/main" val="34933417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# </a:t>
                      </a:r>
                      <a:r>
                        <a:rPr lang="en-US" dirty="0" err="1"/>
                        <a:t>git</a:t>
                      </a:r>
                      <a:r>
                        <a:rPr lang="en-US" dirty="0"/>
                        <a:t> commit &lt;options&gt;</a:t>
                      </a:r>
                    </a:p>
                  </a:txBody>
                  <a:tcPr marL="63611" marR="63611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# </a:t>
                      </a:r>
                      <a:r>
                        <a:rPr lang="en-US" dirty="0" err="1"/>
                        <a:t>git</a:t>
                      </a:r>
                      <a:r>
                        <a:rPr lang="en-US" dirty="0"/>
                        <a:t> merge &lt;branch-name&gt;</a:t>
                      </a:r>
                    </a:p>
                  </a:txBody>
                  <a:tcPr marL="63611" marR="63611"/>
                </a:tc>
                <a:extLst>
                  <a:ext uri="{0D108BD9-81ED-4DB2-BD59-A6C34878D82A}">
                    <a16:rowId xmlns:a16="http://schemas.microsoft.com/office/drawing/2014/main" val="15543331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# </a:t>
                      </a:r>
                      <a:r>
                        <a:rPr lang="en-US" dirty="0" err="1"/>
                        <a:t>git</a:t>
                      </a:r>
                      <a:r>
                        <a:rPr lang="en-US" dirty="0"/>
                        <a:t> diff &lt;options&gt;</a:t>
                      </a:r>
                    </a:p>
                  </a:txBody>
                  <a:tcPr marL="63611" marR="63611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# git stash </a:t>
                      </a:r>
                      <a:r>
                        <a:rPr lang="en-US"/>
                        <a:t>&lt;options&gt;</a:t>
                      </a:r>
                      <a:endParaRPr lang="en-US" dirty="0"/>
                    </a:p>
                  </a:txBody>
                  <a:tcPr marL="63611" marR="63611"/>
                </a:tc>
                <a:extLst>
                  <a:ext uri="{0D108BD9-81ED-4DB2-BD59-A6C34878D82A}">
                    <a16:rowId xmlns:a16="http://schemas.microsoft.com/office/drawing/2014/main" val="25117102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91579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7">
            <a:extLst>
              <a:ext uri="{FF2B5EF4-FFF2-40B4-BE49-F238E27FC236}">
                <a16:creationId xmlns:a16="http://schemas.microsoft.com/office/drawing/2014/main" id="{C162DF2A-64D1-4AA9-BA42-8A4063EADE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9">
            <a:extLst>
              <a:ext uri="{FF2B5EF4-FFF2-40B4-BE49-F238E27FC236}">
                <a16:creationId xmlns:a16="http://schemas.microsoft.com/office/drawing/2014/main" id="{5D7C1373-63AF-4A75-909E-990E053566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27" name="Rectangle 11">
            <a:extLst>
              <a:ext uri="{FF2B5EF4-FFF2-40B4-BE49-F238E27FC236}">
                <a16:creationId xmlns:a16="http://schemas.microsoft.com/office/drawing/2014/main" id="{18CADB29-8DC2-4A50-8BEC-5C30E8868F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13">
            <a:extLst>
              <a:ext uri="{FF2B5EF4-FFF2-40B4-BE49-F238E27FC236}">
                <a16:creationId xmlns:a16="http://schemas.microsoft.com/office/drawing/2014/main" id="{5DF1B43F-EA23-4B99-96C3-C17484DE3E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61999"/>
            <a:ext cx="6739466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6929" y="1405466"/>
            <a:ext cx="4805489" cy="404706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800" spc="-100"/>
              <a:t>GIT – Demo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75836" y="890644"/>
            <a:ext cx="3011250" cy="507671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r">
              <a:buNone/>
            </a:pPr>
            <a:r>
              <a:rPr lang="en-US">
                <a:solidFill>
                  <a:schemeClr val="accent1"/>
                </a:solidFill>
              </a:rPr>
              <a:t> </a:t>
            </a:r>
          </a:p>
        </p:txBody>
      </p:sp>
      <p:sp>
        <p:nvSpPr>
          <p:cNvPr id="29" name="Rectangle 15">
            <a:extLst>
              <a:ext uri="{FF2B5EF4-FFF2-40B4-BE49-F238E27FC236}">
                <a16:creationId xmlns:a16="http://schemas.microsoft.com/office/drawing/2014/main" id="{D5FD08BB-EB5C-48F5-95FD-3F539DDD4A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34135" y="761999"/>
            <a:ext cx="1561446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383048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162DF2A-64D1-4AA9-BA42-8A4063EADE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D7C1373-63AF-4A75-909E-990E053566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8CADB29-8DC2-4A50-8BEC-5C30E8868F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DF1B43F-EA23-4B99-96C3-C17484DE3E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61999"/>
            <a:ext cx="6739466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6929" y="1405466"/>
            <a:ext cx="4805489" cy="404706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800" spc="-100"/>
              <a:t>Thanks </a:t>
            </a:r>
            <a:r>
              <a:rPr lang="en-US" sz="4800" spc="-100">
                <a:sym typeface="Wingdings" panose="05000000000000000000" pitchFamily="2" charset="2"/>
              </a:rPr>
              <a:t></a:t>
            </a:r>
            <a:endParaRPr lang="en-US" sz="4800" spc="-10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75836" y="890644"/>
            <a:ext cx="3011250" cy="507671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r">
              <a:buNone/>
            </a:pPr>
            <a:r>
              <a:rPr lang="en-US">
                <a:solidFill>
                  <a:schemeClr val="accent1"/>
                </a:solidFill>
              </a:rPr>
              <a:t>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5FD08BB-EB5C-48F5-95FD-3F539DDD4A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34135" y="761999"/>
            <a:ext cx="1561446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470580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E9F5D7F-1BBC-4096-ADA7-AA9C9E4D28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6D370DD-716B-4528-B475-331F84CEA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58953"/>
            <a:ext cx="7052486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248" y="1123837"/>
            <a:ext cx="6451110" cy="1255469"/>
          </a:xfrm>
        </p:spPr>
        <p:txBody>
          <a:bodyPr>
            <a:normAutofit/>
          </a:bodyPr>
          <a:lstStyle/>
          <a:p>
            <a:r>
              <a:rPr lang="en-US" dirty="0"/>
              <a:t>GIT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9248" y="2510395"/>
            <a:ext cx="6451109" cy="3274586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3600" dirty="0">
                <a:solidFill>
                  <a:srgbClr val="FFFFFF"/>
                </a:solidFill>
              </a:rPr>
              <a:t>The versatile version control system</a:t>
            </a:r>
          </a:p>
          <a:p>
            <a:pPr marL="0" indent="0">
              <a:buNone/>
            </a:pPr>
            <a:endParaRPr lang="en-US" dirty="0">
              <a:solidFill>
                <a:srgbClr val="FFFFFF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FFFFFF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FFFFFF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FFFFFF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A4F5BC-4591-344B-B433-4D456E721E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2944" y="2361635"/>
            <a:ext cx="3778286" cy="212528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79D076F-656A-4CD9-83AD-AF8F4B28CA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41887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VCS ?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Software that helps software developers to work together and maintain a complete history of their work.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9268" y="2560922"/>
            <a:ext cx="7315834" cy="3164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72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VCS - Function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/>
            <a:r>
              <a:rPr lang="en-US" dirty="0"/>
              <a:t>Allows developers to work simultaneously.</a:t>
            </a:r>
          </a:p>
          <a:p>
            <a:pPr marL="342900" indent="-342900"/>
            <a:r>
              <a:rPr lang="en-US" dirty="0"/>
              <a:t>Does not allow overwriting each other’s changes.</a:t>
            </a:r>
          </a:p>
          <a:p>
            <a:pPr marL="342900" indent="-342900"/>
            <a:r>
              <a:rPr lang="en-US" dirty="0"/>
              <a:t>Maintains a history of every version.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684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VCS -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Centralized version control system (CVCS)</a:t>
            </a:r>
          </a:p>
          <a:p>
            <a:pPr lvl="1"/>
            <a:r>
              <a:rPr lang="en-US" dirty="0"/>
              <a:t>Perforce</a:t>
            </a:r>
          </a:p>
          <a:p>
            <a:pPr lvl="1"/>
            <a:r>
              <a:rPr lang="en-US" dirty="0"/>
              <a:t>CVS</a:t>
            </a:r>
          </a:p>
          <a:p>
            <a:pPr lvl="1"/>
            <a:r>
              <a:rPr lang="en-US" dirty="0"/>
              <a:t>SVN</a:t>
            </a:r>
          </a:p>
          <a:p>
            <a:pPr lvl="1"/>
            <a:r>
              <a:rPr lang="en-US" dirty="0" err="1"/>
              <a:t>ClearCase</a:t>
            </a:r>
            <a:endParaRPr lang="en-US" dirty="0"/>
          </a:p>
          <a:p>
            <a:r>
              <a:rPr lang="en-US" dirty="0"/>
              <a:t>Distributed/Decentralized version control system (DVCS)</a:t>
            </a:r>
          </a:p>
          <a:p>
            <a:pPr lvl="1"/>
            <a:r>
              <a:rPr lang="en-US" dirty="0"/>
              <a:t>GIT</a:t>
            </a:r>
          </a:p>
          <a:p>
            <a:pPr lvl="1"/>
            <a:r>
              <a:rPr lang="en-US" dirty="0"/>
              <a:t>Mercurial</a:t>
            </a:r>
          </a:p>
        </p:txBody>
      </p:sp>
    </p:spTree>
    <p:extLst>
      <p:ext uri="{BB962C8B-B14F-4D97-AF65-F5344CB8AC3E}">
        <p14:creationId xmlns:p14="http://schemas.microsoft.com/office/powerpoint/2010/main" val="3383189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VCS - Comparison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71504559"/>
              </p:ext>
            </p:extLst>
          </p:nvPr>
        </p:nvGraphicFramePr>
        <p:xfrm>
          <a:off x="3472403" y="779844"/>
          <a:ext cx="7747286" cy="2473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73643">
                  <a:extLst>
                    <a:ext uri="{9D8B030D-6E8A-4147-A177-3AD203B41FA5}">
                      <a16:colId xmlns:a16="http://schemas.microsoft.com/office/drawing/2014/main" val="3385662774"/>
                    </a:ext>
                  </a:extLst>
                </a:gridCol>
                <a:gridCol w="3873643">
                  <a:extLst>
                    <a:ext uri="{9D8B030D-6E8A-4147-A177-3AD203B41FA5}">
                      <a16:colId xmlns:a16="http://schemas.microsoft.com/office/drawing/2014/main" val="10443871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Distributed (GIT)</a:t>
                      </a:r>
                    </a:p>
                  </a:txBody>
                  <a:tcPr marL="74751" marR="74751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Centralized</a:t>
                      </a:r>
                      <a:r>
                        <a:rPr lang="en-US" baseline="0" dirty="0"/>
                        <a:t> (Perforce)</a:t>
                      </a:r>
                      <a:endParaRPr lang="en-US" dirty="0"/>
                    </a:p>
                  </a:txBody>
                  <a:tcPr marL="74751" marR="74751"/>
                </a:tc>
                <a:extLst>
                  <a:ext uri="{0D108BD9-81ED-4DB2-BD59-A6C34878D82A}">
                    <a16:rowId xmlns:a16="http://schemas.microsoft.com/office/drawing/2014/main" val="11461510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Every developer</a:t>
                      </a:r>
                      <a:r>
                        <a:rPr lang="en-US" baseline="0" dirty="0"/>
                        <a:t> has full history of code locally</a:t>
                      </a:r>
                      <a:endParaRPr lang="en-US" dirty="0"/>
                    </a:p>
                  </a:txBody>
                  <a:tcPr marL="74751" marR="74751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Requires a connection to the server even</a:t>
                      </a:r>
                      <a:r>
                        <a:rPr lang="en-US" baseline="0" dirty="0"/>
                        <a:t> to see the history of changes</a:t>
                      </a:r>
                      <a:endParaRPr lang="en-US" dirty="0"/>
                    </a:p>
                  </a:txBody>
                  <a:tcPr marL="74751" marR="74751"/>
                </a:tc>
                <a:extLst>
                  <a:ext uri="{0D108BD9-81ED-4DB2-BD59-A6C34878D82A}">
                    <a16:rowId xmlns:a16="http://schemas.microsoft.com/office/drawing/2014/main" val="28558428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Initial clone of the code is slower but subsequent operations are faster</a:t>
                      </a:r>
                    </a:p>
                  </a:txBody>
                  <a:tcPr marL="74751" marR="74751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Single</a:t>
                      </a:r>
                      <a:r>
                        <a:rPr lang="en-US" baseline="0" dirty="0"/>
                        <a:t> central server becomes bottleneck as teams and project get bigger. Many commands require write access to the server and it can be sluggish when thousands are online</a:t>
                      </a:r>
                      <a:endParaRPr lang="en-US" dirty="0"/>
                    </a:p>
                  </a:txBody>
                  <a:tcPr marL="74751" marR="74751"/>
                </a:tc>
                <a:extLst>
                  <a:ext uri="{0D108BD9-81ED-4DB2-BD59-A6C34878D82A}">
                    <a16:rowId xmlns:a16="http://schemas.microsoft.com/office/drawing/2014/main" val="791389380"/>
                  </a:ext>
                </a:extLst>
              </a:tr>
            </a:tbl>
          </a:graphicData>
        </a:graphic>
      </p:graphicFrame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7046" y="3253804"/>
            <a:ext cx="3209925" cy="2286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2403" y="3253804"/>
            <a:ext cx="3971925" cy="3057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918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C5ED4-2C6A-5040-8D3D-3FF470948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Popularity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E92974F-D1FE-C940-AE1D-5AF69EAB37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91508" y="863600"/>
            <a:ext cx="6069659" cy="512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524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- Advantages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Distributed</a:t>
            </a:r>
          </a:p>
          <a:p>
            <a:r>
              <a:rPr lang="en-US" dirty="0"/>
              <a:t>Free and open source</a:t>
            </a:r>
          </a:p>
          <a:p>
            <a:r>
              <a:rPr lang="en-US" dirty="0"/>
              <a:t>Fast and small</a:t>
            </a:r>
          </a:p>
          <a:p>
            <a:r>
              <a:rPr lang="en-US" dirty="0"/>
              <a:t>Implicit backup</a:t>
            </a:r>
          </a:p>
          <a:p>
            <a:r>
              <a:rPr lang="en-US" dirty="0"/>
              <a:t>Security</a:t>
            </a:r>
          </a:p>
          <a:p>
            <a:r>
              <a:rPr lang="en-US" dirty="0"/>
              <a:t>No need of powerful hardware (cloud-based)</a:t>
            </a:r>
          </a:p>
          <a:p>
            <a:r>
              <a:rPr lang="en-US" dirty="0"/>
              <a:t>Easier branching</a:t>
            </a:r>
          </a:p>
          <a:p>
            <a:r>
              <a:rPr lang="en-US" dirty="0"/>
              <a:t>No need to be online always</a:t>
            </a:r>
          </a:p>
          <a:p>
            <a:r>
              <a:rPr lang="en-US" dirty="0"/>
              <a:t>No single point of failure</a:t>
            </a:r>
          </a:p>
        </p:txBody>
      </p:sp>
    </p:spTree>
    <p:extLst>
      <p:ext uri="{BB962C8B-B14F-4D97-AF65-F5344CB8AC3E}">
        <p14:creationId xmlns:p14="http://schemas.microsoft.com/office/powerpoint/2010/main" val="3417952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- Setup</a:t>
            </a:r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68738" y="901278"/>
            <a:ext cx="7315200" cy="5045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144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Frame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317</Words>
  <Application>Microsoft Macintosh PowerPoint</Application>
  <PresentationFormat>Widescreen</PresentationFormat>
  <Paragraphs>70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Corbel</vt:lpstr>
      <vt:lpstr>Wingdings 2</vt:lpstr>
      <vt:lpstr>Frame</vt:lpstr>
      <vt:lpstr> About Myself   </vt:lpstr>
      <vt:lpstr>GIT</vt:lpstr>
      <vt:lpstr>What is VCS ? </vt:lpstr>
      <vt:lpstr>VCS - Function</vt:lpstr>
      <vt:lpstr>VCS - Types</vt:lpstr>
      <vt:lpstr>VCS - Comparison</vt:lpstr>
      <vt:lpstr>GIT Popularity</vt:lpstr>
      <vt:lpstr>GIT - Advantages</vt:lpstr>
      <vt:lpstr>GIT - Setup</vt:lpstr>
      <vt:lpstr>GIT - Common commands</vt:lpstr>
      <vt:lpstr>GIT – Demo</vt:lpstr>
      <vt:lpstr>Thanks 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About Myself   </dc:title>
  <dc:creator>Farooq, Aamil</dc:creator>
  <cp:lastModifiedBy>Farooq, Aamil</cp:lastModifiedBy>
  <cp:revision>4</cp:revision>
  <dcterms:created xsi:type="dcterms:W3CDTF">2020-02-29T06:57:28Z</dcterms:created>
  <dcterms:modified xsi:type="dcterms:W3CDTF">2020-03-07T04:10:55Z</dcterms:modified>
</cp:coreProperties>
</file>